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88" r:id="rId4"/>
    <p:sldId id="291" r:id="rId5"/>
    <p:sldId id="260" r:id="rId6"/>
    <p:sldId id="277" r:id="rId7"/>
    <p:sldId id="279" r:id="rId8"/>
    <p:sldId id="280" r:id="rId9"/>
    <p:sldId id="285" r:id="rId10"/>
    <p:sldId id="286" r:id="rId11"/>
    <p:sldId id="265" r:id="rId12"/>
    <p:sldId id="290" r:id="rId13"/>
    <p:sldId id="284" r:id="rId14"/>
  </p:sldIdLst>
  <p:sldSz cx="9144000" cy="6858000" type="screen4x3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38" autoAdjust="0"/>
    <p:restoredTop sz="94286" autoAdjust="0"/>
  </p:normalViewPr>
  <p:slideViewPr>
    <p:cSldViewPr>
      <p:cViewPr varScale="1">
        <p:scale>
          <a:sx n="107" d="100"/>
          <a:sy n="107" d="100"/>
        </p:scale>
        <p:origin x="166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6" y="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r">
              <a:defRPr sz="1200"/>
            </a:lvl1pPr>
          </a:lstStyle>
          <a:p>
            <a:fld id="{4A8F69E2-DA91-4962-8B63-64E976CEBA98}" type="datetimeFigureOut">
              <a:rPr lang="pt-BR" smtClean="0"/>
              <a:pPr/>
              <a:t>24/03/2025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3009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6" y="943009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r">
              <a:defRPr sz="1200"/>
            </a:lvl1pPr>
          </a:lstStyle>
          <a:p>
            <a:fld id="{9ED24A4F-2614-479A-BFE5-102B4519ED5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52706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r">
              <a:defRPr sz="1200"/>
            </a:lvl1pPr>
          </a:lstStyle>
          <a:p>
            <a:fld id="{4408B267-4980-4C67-9641-40AD4E4F12C1}" type="datetimeFigureOut">
              <a:rPr lang="pt-BR" smtClean="0"/>
              <a:pPr/>
              <a:t>24/03/2025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8" tIns="45710" rIns="91418" bIns="4571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70" y="4715355"/>
            <a:ext cx="5438140" cy="4468176"/>
          </a:xfrm>
          <a:prstGeom prst="rect">
            <a:avLst/>
          </a:prstGeom>
        </p:spPr>
        <p:txBody>
          <a:bodyPr vert="horz" lIns="91418" tIns="45710" rIns="91418" bIns="4571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0706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6" y="9430706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r">
              <a:defRPr sz="1200"/>
            </a:lvl1pPr>
          </a:lstStyle>
          <a:p>
            <a:fld id="{27221ABA-9F45-488F-9D4E-56BA30B57D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5224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8436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4370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3949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24/03/2025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9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24/03/2025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7788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24/03/2025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6796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24/03/2025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9538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24/03/2025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0108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24/03/2025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71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24/03/2025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7694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24/03/2025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346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24/03/2025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2436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24/03/2025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327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24/03/2025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2189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F0C77-9011-44EB-8DC7-2E0F317C1E07}" type="datetimeFigureOut">
              <a:rPr lang="pt-BR" smtClean="0"/>
              <a:pPr/>
              <a:t>24/03/2025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811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7584" y="836712"/>
            <a:ext cx="7776864" cy="180020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REUNIÃO DO CONSELHO ADMINISTRATIVO</a:t>
            </a:r>
            <a:br>
              <a:rPr lang="pt-BR" b="1"/>
            </a:br>
            <a:r>
              <a:rPr lang="pt-BR" b="1"/>
              <a:t>27/02/2025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852936"/>
            <a:ext cx="6400800" cy="3744416"/>
          </a:xfrm>
        </p:spPr>
        <p:txBody>
          <a:bodyPr>
            <a:normAutofit fontScale="85000" lnSpcReduction="20000"/>
          </a:bodyPr>
          <a:lstStyle/>
          <a:p>
            <a:r>
              <a:rPr lang="pt-BR" b="1" dirty="0">
                <a:solidFill>
                  <a:schemeClr val="tx1"/>
                </a:solidFill>
              </a:rPr>
              <a:t>ANA PAULA OLIVEIRA</a:t>
            </a:r>
          </a:p>
          <a:p>
            <a:r>
              <a:rPr lang="pt-BR" b="1" dirty="0">
                <a:solidFill>
                  <a:schemeClr val="tx1"/>
                </a:solidFill>
              </a:rPr>
              <a:t>CARLA MAITÊ PATROCÍNIO</a:t>
            </a:r>
          </a:p>
          <a:p>
            <a:r>
              <a:rPr lang="pt-BR" b="1" dirty="0">
                <a:solidFill>
                  <a:schemeClr val="tx1"/>
                </a:solidFill>
              </a:rPr>
              <a:t>ELAINE DE FATIMA SILVA</a:t>
            </a:r>
          </a:p>
          <a:p>
            <a:r>
              <a:rPr lang="pt-BR" b="1" dirty="0">
                <a:solidFill>
                  <a:schemeClr val="tx1"/>
                </a:solidFill>
              </a:rPr>
              <a:t>JÚNIA PAULA SOALHEIRO MENEZES</a:t>
            </a:r>
          </a:p>
          <a:p>
            <a:r>
              <a:rPr lang="pt-BR" b="1" dirty="0">
                <a:solidFill>
                  <a:schemeClr val="tx1"/>
                </a:solidFill>
              </a:rPr>
              <a:t>MÁRCIA HELENA PIRES REIS</a:t>
            </a:r>
          </a:p>
          <a:p>
            <a:r>
              <a:rPr lang="pt-BR" b="1" dirty="0">
                <a:solidFill>
                  <a:schemeClr val="tx1"/>
                </a:solidFill>
              </a:rPr>
              <a:t>MARIANA DA SILVA ROSA</a:t>
            </a:r>
          </a:p>
          <a:p>
            <a:r>
              <a:rPr lang="pt-BR" b="1" dirty="0">
                <a:solidFill>
                  <a:schemeClr val="tx1"/>
                </a:solidFill>
              </a:rPr>
              <a:t>REJANE F. GUIMARÃES MARTINS</a:t>
            </a:r>
          </a:p>
          <a:p>
            <a:r>
              <a:rPr lang="pt-BR" b="1" dirty="0">
                <a:solidFill>
                  <a:schemeClr val="tx1"/>
                </a:solidFill>
              </a:rPr>
              <a:t>ROBSON BARBOSA</a:t>
            </a:r>
          </a:p>
          <a:p>
            <a:r>
              <a:rPr lang="pt-BR" b="1" dirty="0">
                <a:solidFill>
                  <a:schemeClr val="tx1"/>
                </a:solidFill>
              </a:rPr>
              <a:t>WANESSA </a:t>
            </a:r>
            <a:r>
              <a:rPr lang="pt-BR" b="1">
                <a:solidFill>
                  <a:schemeClr val="tx1"/>
                </a:solidFill>
              </a:rPr>
              <a:t>MARINA PIMENTA</a:t>
            </a:r>
            <a:endParaRPr lang="pt-BR" b="1" dirty="0">
              <a:solidFill>
                <a:schemeClr val="tx1"/>
              </a:solidFill>
            </a:endParaRPr>
          </a:p>
          <a:p>
            <a:endParaRPr lang="pt-BR" b="1" dirty="0">
              <a:solidFill>
                <a:schemeClr val="tx1"/>
              </a:solidFill>
            </a:endParaRP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6167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/>
          </a:bodyPr>
          <a:lstStyle/>
          <a:p>
            <a:r>
              <a:rPr lang="pt-BR" sz="3200" b="1" dirty="0"/>
              <a:t>DESPESAS ADMINISTRATIVAS DE JANEIRO/2025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803773"/>
            <a:ext cx="8712968" cy="5472608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BRAVE TECNOLOGIA: R$ 250,00</a:t>
            </a:r>
          </a:p>
          <a:p>
            <a:pPr marL="0" indent="0">
              <a:buNone/>
            </a:pP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COMERCIAL LETÍCIA: R$ 620,70</a:t>
            </a:r>
          </a:p>
          <a:p>
            <a:pPr marL="0" indent="0">
              <a:buNone/>
            </a:pP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 ANEPREM (FILIAÇÃO): R$ 1.100,00</a:t>
            </a:r>
          </a:p>
          <a:p>
            <a:pPr marL="0" indent="0">
              <a:buNone/>
            </a:pP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ANEPREM (INSCRIÇÕES) : R$ 3.560,00</a:t>
            </a:r>
          </a:p>
          <a:p>
            <a:pPr marL="0" indent="0">
              <a:buNone/>
            </a:pP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APIMEC ( BOLETO Robson): R$ 200,00</a:t>
            </a:r>
          </a:p>
          <a:p>
            <a:pPr marL="0" indent="0">
              <a:buNone/>
            </a:pP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MÁRCIA H PIRES (REST. PASS AÉREAS) R$3.184,36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33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6385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/>
              <a:t>DESPESAS ADMINISTRATIVAS DE JANEIRO/2025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00808"/>
            <a:ext cx="8455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FAC LOCAÇÃO DE SISTEMA : R$ 4.500,00</a:t>
            </a:r>
          </a:p>
          <a:p>
            <a:pPr marL="0" indent="0">
              <a:buNone/>
            </a:pPr>
            <a:r>
              <a:rPr lang="pt-BR" dirty="0"/>
              <a:t> PREFEITURA MUNICIPAL: R$ 1.500,01</a:t>
            </a:r>
          </a:p>
          <a:p>
            <a:pPr marL="0" indent="0">
              <a:buNone/>
            </a:pPr>
            <a:r>
              <a:rPr lang="pt-BR" dirty="0"/>
              <a:t>NAYARA SOUZA (TONNER, NOBREAK): R$ 3.424,00 </a:t>
            </a:r>
          </a:p>
          <a:p>
            <a:pPr marL="0" indent="0">
              <a:buNone/>
            </a:pPr>
            <a:r>
              <a:rPr lang="pt-BR" dirty="0"/>
              <a:t>EMPRES TEC INFORMAÇÃO: R$ 146,62</a:t>
            </a:r>
          </a:p>
          <a:p>
            <a:pPr marL="0" indent="0">
              <a:buNone/>
            </a:pPr>
            <a:r>
              <a:rPr lang="pt-BR" dirty="0"/>
              <a:t>TELEFÔNICA BRASIL : R$ 78,76</a:t>
            </a:r>
          </a:p>
          <a:p>
            <a:pPr marL="0" indent="0">
              <a:buNone/>
            </a:pPr>
            <a:r>
              <a:rPr lang="pt-BR" dirty="0"/>
              <a:t>CLARO S/A : R$ 6,00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71993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F0F9FA-4D20-4602-89C0-5EE097044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/>
              <a:t>DESPESAS ADMINISTRATIVAS DE JANEIRO/2025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9AD726-BCED-423A-AEDA-74C35B4AE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880" dirty="0"/>
              <a:t>CJP MEDICINA TRABALHO (PERÍCIAS) : R$ 162,68</a:t>
            </a:r>
          </a:p>
          <a:p>
            <a:r>
              <a:rPr lang="pt-BR" sz="2880" dirty="0"/>
              <a:t>INSTITUTO NAC SEGURO SOCIAL: R$ 2.609,55 </a:t>
            </a:r>
          </a:p>
          <a:p>
            <a:r>
              <a:rPr lang="pt-BR" sz="2880" dirty="0"/>
              <a:t>CEMIG DISTRIBUIÇÃO : R$ 408,60</a:t>
            </a:r>
          </a:p>
        </p:txBody>
      </p:sp>
    </p:spTree>
    <p:extLst>
      <p:ext uri="{BB962C8B-B14F-4D97-AF65-F5344CB8AC3E}">
        <p14:creationId xmlns:p14="http://schemas.microsoft.com/office/powerpoint/2010/main" val="754549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DESPESAS DE JANEIRO/2025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pt-BR" b="1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r>
              <a:rPr lang="pt-BR" sz="3000" b="1" dirty="0">
                <a:latin typeface="Lucida Sans Unicode" pitchFamily="34" charset="0"/>
                <a:cs typeface="Lucida Sans Unicode" pitchFamily="34" charset="0"/>
              </a:rPr>
              <a:t>1-DESPESAS ADMINISTRATIVAS GERAL </a:t>
            </a:r>
          </a:p>
          <a:p>
            <a:pPr marL="0" indent="0" algn="ctr">
              <a:buNone/>
            </a:pPr>
            <a:r>
              <a:rPr lang="pt-BR" sz="3000" b="1" dirty="0">
                <a:latin typeface="Lucida Sans Unicode" pitchFamily="34" charset="0"/>
                <a:cs typeface="Lucida Sans Unicode" pitchFamily="34" charset="0"/>
              </a:rPr>
              <a:t> R$ 14.989,21</a:t>
            </a:r>
          </a:p>
          <a:p>
            <a:pPr marL="0" indent="0" algn="ctr">
              <a:buNone/>
            </a:pPr>
            <a:endParaRPr lang="pt-BR" sz="3000" b="1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r>
              <a:rPr lang="pt-BR" sz="3000" b="1" dirty="0">
                <a:solidFill>
                  <a:schemeClr val="accent3">
                    <a:lumMod val="7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2-DESPESAS PAGAS TX. ADM. PRO-GESTÃO E CAPAC ITAÇÃO</a:t>
            </a:r>
          </a:p>
          <a:p>
            <a:pPr marL="118872" indent="0" algn="ctr">
              <a:spcBef>
                <a:spcPts val="360"/>
              </a:spcBef>
            </a:pPr>
            <a:r>
              <a:rPr lang="pt-BR" sz="3000" b="1" dirty="0">
                <a:solidFill>
                  <a:schemeClr val="accent3">
                    <a:lumMod val="7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pt-BR" sz="3000" b="1" i="1" dirty="0">
                <a:solidFill>
                  <a:srgbClr val="1F497D"/>
                </a:solidFill>
                <a:latin typeface="Lucida Sans Unicode"/>
                <a:cs typeface="Lucida Sans Unicode"/>
              </a:rPr>
              <a:t>R$ 6.944,36</a:t>
            </a:r>
          </a:p>
          <a:p>
            <a:pPr marL="118872" indent="0" algn="ctr">
              <a:spcBef>
                <a:spcPts val="360"/>
              </a:spcBef>
            </a:pPr>
            <a:r>
              <a:rPr lang="pt-BR" sz="3000" b="1" i="1" dirty="0">
                <a:solidFill>
                  <a:srgbClr val="1F497D"/>
                </a:solidFill>
                <a:latin typeface="Lucida Sans Unicode"/>
                <a:cs typeface="Lucida Sans Unicode"/>
              </a:rPr>
              <a:t>3-Total Geral da Despesa Administrativa = 1+2 = R$ 21.933,57</a:t>
            </a:r>
            <a:endParaRPr lang="pt-BR" sz="4000" b="1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endParaRPr lang="pt-BR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3085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DESPESAS DE JANEIRO/2025.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47500" lnSpcReduction="20000"/>
          </a:bodyPr>
          <a:lstStyle/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TAXA DE ADMINISTRAÇÃO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R$ 102.069,83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Despesas Administrativas R$ 14.989,21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DA TAXA DE ADMINISTRAÇÃO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accent1"/>
                </a:solidFill>
                <a:latin typeface="Lucida Sans Unicode" pitchFamily="34" charset="0"/>
                <a:cs typeface="Lucida Sans Unicode" pitchFamily="34" charset="0"/>
              </a:rPr>
              <a:t>R$ 87.080,62</a:t>
            </a: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chemeClr val="tx2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PRO –GESTÃO /CAPACITAÇÃO</a:t>
            </a:r>
            <a:endParaRPr lang="pt-BR" b="1" i="1" u="sng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u="sng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TAXA DE ADMINISTRAÇÃO P/ </a:t>
            </a:r>
            <a:r>
              <a:rPr lang="pt-BR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CAPACITAÇÃO  MENSAL</a:t>
            </a: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R$ 20.413,97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chemeClr val="tx2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Despesa Com Capacitação no mês  </a:t>
            </a: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R$ 6.944,36</a:t>
            </a:r>
            <a:endParaRPr lang="pt-BR" dirty="0"/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 DA TX ADMINISTRAÇÃO P/ CAPACITAÇÃO NO ANO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rgbClr val="002060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R$  13.469,61</a:t>
            </a:r>
            <a:endParaRPr lang="pt-B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359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CONTROLE TAXA ADMINISTRAÇÃO</a:t>
            </a:r>
            <a:br>
              <a:rPr lang="pt-BR" b="1" dirty="0"/>
            </a:br>
            <a:r>
              <a:rPr lang="pt-BR" b="1" dirty="0"/>
              <a:t>DESPESAS ADMINISTRATIVAS GERAIS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065B55CF-84C9-4A37-AC4F-85F1E7454C08}"/>
              </a:ext>
            </a:extLst>
          </p:cNvPr>
          <p:cNvGraphicFramePr>
            <a:graphicFrameLocks noGrp="1"/>
          </p:cNvGraphicFramePr>
          <p:nvPr/>
        </p:nvGraphicFramePr>
        <p:xfrm>
          <a:off x="1943100" y="1918176"/>
          <a:ext cx="5257800" cy="3890010"/>
        </p:xfrm>
        <a:graphic>
          <a:graphicData uri="http://schemas.openxmlformats.org/drawingml/2006/table">
            <a:tbl>
              <a:tblPr/>
              <a:tblGrid>
                <a:gridCol w="1142310">
                  <a:extLst>
                    <a:ext uri="{9D8B030D-6E8A-4147-A177-3AD203B41FA5}">
                      <a16:colId xmlns:a16="http://schemas.microsoft.com/office/drawing/2014/main" val="1054380414"/>
                    </a:ext>
                  </a:extLst>
                </a:gridCol>
                <a:gridCol w="1396157">
                  <a:extLst>
                    <a:ext uri="{9D8B030D-6E8A-4147-A177-3AD203B41FA5}">
                      <a16:colId xmlns:a16="http://schemas.microsoft.com/office/drawing/2014/main" val="3930831665"/>
                    </a:ext>
                  </a:extLst>
                </a:gridCol>
                <a:gridCol w="1332695">
                  <a:extLst>
                    <a:ext uri="{9D8B030D-6E8A-4147-A177-3AD203B41FA5}">
                      <a16:colId xmlns:a16="http://schemas.microsoft.com/office/drawing/2014/main" val="878379250"/>
                    </a:ext>
                  </a:extLst>
                </a:gridCol>
                <a:gridCol w="1015387">
                  <a:extLst>
                    <a:ext uri="{9D8B030D-6E8A-4147-A177-3AD203B41FA5}">
                      <a16:colId xmlns:a16="http://schemas.microsoft.com/office/drawing/2014/main" val="2204754560"/>
                    </a:ext>
                  </a:extLst>
                </a:gridCol>
                <a:gridCol w="371251">
                  <a:extLst>
                    <a:ext uri="{9D8B030D-6E8A-4147-A177-3AD203B41FA5}">
                      <a16:colId xmlns:a16="http://schemas.microsoft.com/office/drawing/2014/main" val="2541844665"/>
                    </a:ext>
                  </a:extLst>
                </a:gridCol>
              </a:tblGrid>
              <a:tr h="1619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Competência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Despesa Realizada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Limite da Despesa Mensal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Percentual Gasto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0671652"/>
                  </a:ext>
                </a:extLst>
              </a:tr>
              <a:tr h="2381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64201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janeiro/2025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14.989,21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14,69%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1009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fevereiro/2025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6531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março/2025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99213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abril/2025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08815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maio/2025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05867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junho/2025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85562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julho/2025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5790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agosto/2025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32333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setembro/2025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73686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outubro/2025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38560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novembro/2025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58559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dezembro/2005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980177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   14.989,21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1.224.837,99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1,22%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621937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39787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789248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5595120"/>
                  </a:ext>
                </a:extLst>
              </a:tr>
              <a:tr h="2952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TOTAL GERAL PERCENTUAL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56531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356609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CONTROLE TAXA ADMINISTRAÇÃO</a:t>
            </a:r>
            <a:br>
              <a:rPr lang="pt-BR" b="1" dirty="0"/>
            </a:br>
            <a:r>
              <a:rPr lang="pt-BR" b="1" dirty="0"/>
              <a:t>DESPESAS ADMINISTRATIVAS GERAIS</a:t>
            </a: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0A94451E-1574-480E-B51F-7ED4194EE24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578099" y="2997359"/>
          <a:ext cx="3987801" cy="1731645"/>
        </p:xfrm>
        <a:graphic>
          <a:graphicData uri="http://schemas.openxmlformats.org/drawingml/2006/table">
            <a:tbl>
              <a:tblPr/>
              <a:tblGrid>
                <a:gridCol w="761394">
                  <a:extLst>
                    <a:ext uri="{9D8B030D-6E8A-4147-A177-3AD203B41FA5}">
                      <a16:colId xmlns:a16="http://schemas.microsoft.com/office/drawing/2014/main" val="382739869"/>
                    </a:ext>
                  </a:extLst>
                </a:gridCol>
                <a:gridCol w="1370509">
                  <a:extLst>
                    <a:ext uri="{9D8B030D-6E8A-4147-A177-3AD203B41FA5}">
                      <a16:colId xmlns:a16="http://schemas.microsoft.com/office/drawing/2014/main" val="2242353532"/>
                    </a:ext>
                  </a:extLst>
                </a:gridCol>
                <a:gridCol w="1322922">
                  <a:extLst>
                    <a:ext uri="{9D8B030D-6E8A-4147-A177-3AD203B41FA5}">
                      <a16:colId xmlns:a16="http://schemas.microsoft.com/office/drawing/2014/main" val="1104028375"/>
                    </a:ext>
                  </a:extLst>
                </a:gridCol>
                <a:gridCol w="532976">
                  <a:extLst>
                    <a:ext uri="{9D8B030D-6E8A-4147-A177-3AD203B41FA5}">
                      <a16:colId xmlns:a16="http://schemas.microsoft.com/office/drawing/2014/main" val="1535393471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effectLst/>
                          <a:latin typeface="Arial" panose="020B0604020202020204" pitchFamily="34" charset="0"/>
                        </a:rPr>
                        <a:t>CÁLCULO DA RESERVA DA DESPESA ADMINISTRATIVA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52437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4797289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DESCRIÇÃO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5624870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1- Despesa Administrativa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1.224.837,99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9308573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2- Despesa Realizada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14.989,21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7149526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3- Diferença em R$: 1-2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1.209.848,78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4000622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4- Percentual Gasto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1,22%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7128738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5- Saldo em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98,78%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5695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488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DD974F-8F5E-4E65-9C52-450DF853C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CONTROLE TX ADMINISTRAÇÃO </a:t>
            </a:r>
            <a:br>
              <a:rPr lang="pt-BR" b="1" dirty="0"/>
            </a:br>
            <a:r>
              <a:rPr lang="pt-BR" b="1" dirty="0"/>
              <a:t>PRÓ-GESTÃO E CAPACITAÇÃO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D9F75DB-AE13-46A4-BAB8-E0E6C0747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ctr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endParaRPr lang="pt-BR" sz="3200" b="0" i="0" u="none" strike="noStrike" dirty="0">
              <a:effectLst/>
              <a:latin typeface="Arial" panose="020B0604020202020204" pitchFamily="34" charset="0"/>
            </a:endParaRPr>
          </a:p>
          <a:p>
            <a:endParaRPr lang="pt-BR" dirty="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404C12C9-7A77-41B6-85BB-F85B5461B50B}"/>
              </a:ext>
            </a:extLst>
          </p:cNvPr>
          <p:cNvGraphicFramePr>
            <a:graphicFrameLocks noGrp="1"/>
          </p:cNvGraphicFramePr>
          <p:nvPr/>
        </p:nvGraphicFramePr>
        <p:xfrm>
          <a:off x="2127250" y="1930559"/>
          <a:ext cx="4889500" cy="3865245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4224722754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886998326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362916719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5516057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Competência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Despesa Realizada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Limite da Despesa Mensal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Percentual Gasto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48105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janeiro/2025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6.944,36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34,02%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380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fevereiro/2025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28785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março/2025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1937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abril/2025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23456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maio/2025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7575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junho/2025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75901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julho/2025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0335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agosto/2025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667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setembro/2025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7640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outubro/2025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9591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novembro/2025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623526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dezembro/2025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420537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      6.944,36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244.967,60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2,83%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02909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51233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155911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6947058"/>
                  </a:ext>
                </a:extLst>
              </a:tr>
              <a:tr h="2952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TOTAL GERAL PERCENTUAL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257659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57580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1154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20614-A961-4951-9590-32723BC8C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r>
              <a:rPr lang="pt-BR" sz="2800" b="1" dirty="0"/>
              <a:t>CONTROLE TX ADMINISTRAÇÃO </a:t>
            </a:r>
            <a:br>
              <a:rPr lang="pt-BR" sz="2800" b="1" dirty="0"/>
            </a:br>
            <a:r>
              <a:rPr lang="pt-BR" sz="2800" b="1" dirty="0"/>
              <a:t>PRÓ-GESTÃO E CAPACITAÇÃO</a:t>
            </a:r>
            <a:br>
              <a:rPr lang="pt-BR" sz="2800" b="1" dirty="0"/>
            </a:br>
            <a:br>
              <a:rPr lang="pt-BR" sz="2800" b="1" dirty="0"/>
            </a:br>
            <a:br>
              <a:rPr lang="pt-BR" sz="2800" b="1" dirty="0"/>
            </a:br>
            <a:br>
              <a:rPr lang="pt-BR" dirty="0">
                <a:latin typeface="Arial"/>
              </a:rPr>
            </a:br>
            <a:endParaRPr lang="pt-BR" b="1" dirty="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33DCC377-FE24-4881-9B42-72967D2C4C03}"/>
              </a:ext>
            </a:extLst>
          </p:cNvPr>
          <p:cNvGraphicFramePr>
            <a:graphicFrameLocks noGrp="1"/>
          </p:cNvGraphicFramePr>
          <p:nvPr/>
        </p:nvGraphicFramePr>
        <p:xfrm>
          <a:off x="2578099" y="2997359"/>
          <a:ext cx="3987801" cy="1731645"/>
        </p:xfrm>
        <a:graphic>
          <a:graphicData uri="http://schemas.openxmlformats.org/drawingml/2006/table">
            <a:tbl>
              <a:tblPr/>
              <a:tblGrid>
                <a:gridCol w="761394">
                  <a:extLst>
                    <a:ext uri="{9D8B030D-6E8A-4147-A177-3AD203B41FA5}">
                      <a16:colId xmlns:a16="http://schemas.microsoft.com/office/drawing/2014/main" val="1349958973"/>
                    </a:ext>
                  </a:extLst>
                </a:gridCol>
                <a:gridCol w="1370509">
                  <a:extLst>
                    <a:ext uri="{9D8B030D-6E8A-4147-A177-3AD203B41FA5}">
                      <a16:colId xmlns:a16="http://schemas.microsoft.com/office/drawing/2014/main" val="2691588728"/>
                    </a:ext>
                  </a:extLst>
                </a:gridCol>
                <a:gridCol w="1322922">
                  <a:extLst>
                    <a:ext uri="{9D8B030D-6E8A-4147-A177-3AD203B41FA5}">
                      <a16:colId xmlns:a16="http://schemas.microsoft.com/office/drawing/2014/main" val="942760643"/>
                    </a:ext>
                  </a:extLst>
                </a:gridCol>
                <a:gridCol w="532976">
                  <a:extLst>
                    <a:ext uri="{9D8B030D-6E8A-4147-A177-3AD203B41FA5}">
                      <a16:colId xmlns:a16="http://schemas.microsoft.com/office/drawing/2014/main" val="2445970376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effectLst/>
                          <a:latin typeface="Arial" panose="020B0604020202020204" pitchFamily="34" charset="0"/>
                        </a:rPr>
                        <a:t>CÁLCULO DA RESERVA DA DESPESA ADMINISTRATIVA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82672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2636283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DESCRIÇÃO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064225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1- Despesa Administrativa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244.967,60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299728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2- Despesa Realizada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6.944,36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4278183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3- Diferença em R$: 1-2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238.023,24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5690902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4- Percentual Gasto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2,83%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8950960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5- Saldo em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97,17%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22479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9841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8638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pPr lvl="0"/>
            <a:br>
              <a:rPr lang="pt-BR" sz="3800" b="1" i="1" dirty="0">
                <a:latin typeface="Arial Black" pitchFamily="34" charset="0"/>
              </a:rPr>
            </a:br>
            <a:r>
              <a:rPr lang="pt-BR" sz="3800" b="1" i="1" dirty="0">
                <a:latin typeface="Arial Black" pitchFamily="34" charset="0"/>
              </a:rPr>
              <a:t>RENTABILIDADE DOS FUNDOS NO MÊS DE JANEIRO/2025</a:t>
            </a:r>
            <a:endParaRPr lang="pt-BR" sz="38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988840"/>
            <a:ext cx="8363272" cy="4137323"/>
          </a:xfrm>
        </p:spPr>
        <p:txBody>
          <a:bodyPr>
            <a:normAutofit lnSpcReduction="10000"/>
          </a:bodyPr>
          <a:lstStyle/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3600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   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TOTAL DE RENDIMENTOS RENDA FIXA 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 R$ 357.713,20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endParaRPr lang="pt-BR" sz="2800" i="1" dirty="0">
              <a:solidFill>
                <a:srgbClr val="FF0000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TOTAL DE RENDIMENTOS DE RENDA VARIÁVEL </a:t>
            </a:r>
            <a:r>
              <a:rPr lang="pt-BR" sz="2800" i="1" dirty="0">
                <a:solidFill>
                  <a:srgbClr val="FF0000"/>
                </a:solidFill>
                <a:latin typeface="Lucida Sans Unicode" pitchFamily="34" charset="0"/>
                <a:cs typeface="Lucida Sans Unicode" pitchFamily="34" charset="0"/>
              </a:rPr>
              <a:t>R$ 342.897,48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endParaRPr lang="pt-BR" sz="2800" b="1" i="1" u="sng" dirty="0">
              <a:solidFill>
                <a:srgbClr val="FF0000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DISPONIBILIDADE FINANCEIRA: R$ </a:t>
            </a:r>
            <a:endParaRPr lang="pt-BR" sz="3500" b="1" i="1" u="sng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679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RENTABILIDADE TOTAL (1+2):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RENTABILIDADE TOTAL: 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latin typeface="Lucida Sans Unicode" pitchFamily="34" charset="0"/>
                <a:cs typeface="Lucida Sans Unicode" pitchFamily="34" charset="0"/>
              </a:rPr>
              <a:t>R$ 14.815,72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rgbClr val="FF0000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DO GUANHÃES PREV : 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sz="3600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R$ 47.921.738,14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1838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332656"/>
            <a:ext cx="8219256" cy="57935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800" b="1" u="sng" dirty="0"/>
              <a:t>CRONOGRAMA DE REUNIÕES DO CONSELHO ADMINISTRATIVO DO GUANHÃES PREV  EM 2025</a:t>
            </a:r>
            <a:endParaRPr lang="pt-BR" sz="28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92288" y="20399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7D375B5D-8E3A-41AD-B0B4-04D50C27854B}"/>
              </a:ext>
            </a:extLst>
          </p:cNvPr>
          <p:cNvGraphicFramePr>
            <a:graphicFrameLocks noGrp="1"/>
          </p:cNvGraphicFramePr>
          <p:nvPr/>
        </p:nvGraphicFramePr>
        <p:xfrm>
          <a:off x="1792287" y="2147792"/>
          <a:ext cx="5559425" cy="3430778"/>
        </p:xfrm>
        <a:graphic>
          <a:graphicData uri="http://schemas.openxmlformats.org/drawingml/2006/table">
            <a:tbl>
              <a:tblPr firstRow="1" firstCol="1" bandRow="1"/>
              <a:tblGrid>
                <a:gridCol w="2077085">
                  <a:extLst>
                    <a:ext uri="{9D8B030D-6E8A-4147-A177-3AD203B41FA5}">
                      <a16:colId xmlns:a16="http://schemas.microsoft.com/office/drawing/2014/main" val="952329363"/>
                    </a:ext>
                  </a:extLst>
                </a:gridCol>
                <a:gridCol w="1799590">
                  <a:extLst>
                    <a:ext uri="{9D8B030D-6E8A-4147-A177-3AD203B41FA5}">
                      <a16:colId xmlns:a16="http://schemas.microsoft.com/office/drawing/2014/main" val="3086263666"/>
                    </a:ext>
                  </a:extLst>
                </a:gridCol>
                <a:gridCol w="1682750">
                  <a:extLst>
                    <a:ext uri="{9D8B030D-6E8A-4147-A177-3AD203B41FA5}">
                      <a16:colId xmlns:a16="http://schemas.microsoft.com/office/drawing/2014/main" val="6943848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MÊS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HORÁRIO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10403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JANEIRO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76394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FEVEREIRO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37032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MARÇO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82683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ABRIL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204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79581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JUNHO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54796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JULHO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521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AGOSTO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18290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SETEMBRO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3065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OUTUBRO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14568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62369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DEZEMBRO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8861115"/>
                  </a:ext>
                </a:extLst>
              </a:tr>
            </a:tbl>
          </a:graphicData>
        </a:graphic>
      </p:graphicFrame>
      <p:sp>
        <p:nvSpPr>
          <p:cNvPr id="10" name="Rectangle 3">
            <a:extLst>
              <a:ext uri="{FF2B5EF4-FFF2-40B4-BE49-F238E27FC236}">
                <a16:creationId xmlns:a16="http://schemas.microsoft.com/office/drawing/2014/main" id="{EA674FB5-10AD-4208-A823-6225EAB58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2288" y="21478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17604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9717</TotalTime>
  <Words>888</Words>
  <Application>Microsoft Office PowerPoint</Application>
  <PresentationFormat>Apresentação na tela (4:3)</PresentationFormat>
  <Paragraphs>302</Paragraphs>
  <Slides>13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Calibri</vt:lpstr>
      <vt:lpstr>Lucida Sans Unicode</vt:lpstr>
      <vt:lpstr>Times New Roman</vt:lpstr>
      <vt:lpstr>Tema do Office</vt:lpstr>
      <vt:lpstr>REUNIÃO DO CONSELHO ADMINISTRATIVO 27/02/2025</vt:lpstr>
      <vt:lpstr>DESPESAS ADMINISTRATIVAS DE JANEIRO/2025</vt:lpstr>
      <vt:lpstr>DESPESAS ADMINISTRATIVAS DE JANEIRO/2025</vt:lpstr>
      <vt:lpstr>DESPESAS ADMINISTRATIVAS DE JANEIRO/2025</vt:lpstr>
      <vt:lpstr>DESPESAS DE JANEIRO/2025</vt:lpstr>
      <vt:lpstr>DESPESAS DE JANEIRO/2025.</vt:lpstr>
      <vt:lpstr>CONTROLE TAXA ADMINISTRAÇÃO DESPESAS ADMINISTRATIVAS GERAIS</vt:lpstr>
      <vt:lpstr>CONTROLE TAXA ADMINISTRAÇÃO DESPESAS ADMINISTRATIVAS GERAIS</vt:lpstr>
      <vt:lpstr>CONTROLE TX ADMINISTRAÇÃO  PRÓ-GESTÃO E CAPACITAÇÃO</vt:lpstr>
      <vt:lpstr>    CONTROLE TX ADMINISTRAÇÃO  PRÓ-GESTÃO E CAPACITAÇÃO    </vt:lpstr>
      <vt:lpstr> RENTABILIDADE DOS FUNDOS NO MÊS DE JANEIRO/2025</vt:lpstr>
      <vt:lpstr>RENTABILIDADE TOTAL (1+2):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</dc:creator>
  <cp:lastModifiedBy>USUARIO</cp:lastModifiedBy>
  <cp:revision>835</cp:revision>
  <cp:lastPrinted>2023-10-26T14:37:07Z</cp:lastPrinted>
  <dcterms:created xsi:type="dcterms:W3CDTF">2015-06-23T16:59:55Z</dcterms:created>
  <dcterms:modified xsi:type="dcterms:W3CDTF">2025-03-24T12:17:53Z</dcterms:modified>
</cp:coreProperties>
</file>